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BOARD" initials="M" lastIdx="1" clrIdx="0">
    <p:extLst>
      <p:ext uri="{19B8F6BF-5375-455C-9EA6-DF929625EA0E}">
        <p15:presenceInfo xmlns:p15="http://schemas.microsoft.com/office/powerpoint/2012/main" userId="MICROBOAR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79" d="100"/>
          <a:sy n="79" d="100"/>
        </p:scale>
        <p:origin x="12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919" y="5654314"/>
            <a:ext cx="6142371" cy="840391"/>
          </a:xfrm>
          <a:prstGeom prst="rect">
            <a:avLst/>
          </a:prstGeom>
        </p:spPr>
      </p:pic>
      <p:sp>
        <p:nvSpPr>
          <p:cNvPr id="8" name="Retângulo 7"/>
          <p:cNvSpPr/>
          <p:nvPr userDrawn="1"/>
        </p:nvSpPr>
        <p:spPr>
          <a:xfrm>
            <a:off x="569496" y="185285"/>
            <a:ext cx="4688304" cy="6309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4400" b="1" kern="1200" dirty="0" smtClean="0">
                <a:solidFill>
                  <a:srgbClr val="000000"/>
                </a:solidFill>
                <a:latin typeface="Arial Narrow" panose="020B0606020202030204" pitchFamily="34" charset="0"/>
              </a:rPr>
              <a:t>Grupo Delta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0" kern="1200" dirty="0" smtClean="0">
                <a:solidFill>
                  <a:srgbClr val="000000"/>
                </a:solidFill>
                <a:latin typeface="Arial Narrow" panose="020B0606020202030204" pitchFamily="34" charset="0"/>
              </a:rPr>
              <a:t>Projeto integrador transversal: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400" b="0" kern="1200" dirty="0" smtClean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0" u="none" kern="1200" dirty="0" smtClean="0">
                <a:solidFill>
                  <a:srgbClr val="000000"/>
                </a:solidFill>
                <a:latin typeface="Arial Narrow" panose="020B0606020202030204" pitchFamily="34" charset="0"/>
              </a:rPr>
              <a:t>Chave de retenção para cilindro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400" b="0" kern="1200" dirty="0" smtClean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algn="l"/>
            <a:r>
              <a:rPr lang="pt-BR" sz="2400" b="0" kern="1200" dirty="0" smtClean="0">
                <a:solidFill>
                  <a:srgbClr val="000000"/>
                </a:solidFill>
                <a:latin typeface="Arial Narrow" panose="020B0606020202030204" pitchFamily="34" charset="0"/>
              </a:rPr>
              <a:t>Prof. Cliente: Felix Strottmann</a:t>
            </a:r>
          </a:p>
          <a:p>
            <a:pPr algn="l"/>
            <a:r>
              <a:rPr lang="pt-BR" sz="2400" b="0" kern="1200" dirty="0" smtClean="0">
                <a:solidFill>
                  <a:srgbClr val="000000"/>
                </a:solidFill>
                <a:latin typeface="Arial Narrow" panose="020B0606020202030204" pitchFamily="34" charset="0"/>
              </a:rPr>
              <a:t>Prof. Orientador: Alexandre Zaramela</a:t>
            </a:r>
          </a:p>
          <a:p>
            <a:pPr algn="l"/>
            <a:r>
              <a:rPr lang="pt-BR" sz="2400" b="1" kern="1200" dirty="0" smtClean="0">
                <a:solidFill>
                  <a:srgbClr val="000000"/>
                </a:solidFill>
                <a:latin typeface="Arial Narrow" panose="020B0606020202030204" pitchFamily="34" charset="0"/>
              </a:rPr>
              <a:t> </a:t>
            </a:r>
          </a:p>
          <a:p>
            <a:pPr algn="l"/>
            <a:r>
              <a:rPr lang="pt-BR" sz="2400" b="0" kern="1200" dirty="0" smtClean="0">
                <a:solidFill>
                  <a:srgbClr val="000000"/>
                </a:solidFill>
                <a:latin typeface="Arial Narrow" panose="020B0606020202030204" pitchFamily="34" charset="0"/>
              </a:rPr>
              <a:t>Nomes dos integrantes:</a:t>
            </a:r>
          </a:p>
          <a:p>
            <a:pPr algn="l"/>
            <a:endParaRPr lang="pt-BR" sz="2400" b="0" kern="1200" dirty="0" smtClean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algn="l">
              <a:buFont typeface="Symbol" panose="05050102010706020507" pitchFamily="18" charset="2"/>
              <a:buNone/>
            </a:pPr>
            <a:r>
              <a:rPr lang="pt-BR" sz="2400" b="0" kern="1200" dirty="0" smtClean="0">
                <a:solidFill>
                  <a:srgbClr val="000000"/>
                </a:solidFill>
                <a:latin typeface="Arial Narrow" panose="020B0606020202030204" pitchFamily="34" charset="0"/>
              </a:rPr>
              <a:t>Christian Arilio Bezerra de Queiroz</a:t>
            </a:r>
          </a:p>
          <a:p>
            <a:pPr algn="l">
              <a:buFont typeface="Symbol" panose="05050102010706020507" pitchFamily="18" charset="2"/>
              <a:buNone/>
            </a:pPr>
            <a:r>
              <a:rPr lang="pt-BR" sz="2400" b="0" kern="1200" dirty="0" smtClean="0">
                <a:solidFill>
                  <a:srgbClr val="000000"/>
                </a:solidFill>
                <a:latin typeface="Arial Narrow" panose="020B0606020202030204" pitchFamily="34" charset="0"/>
              </a:rPr>
              <a:t>Lucas Sergio de Oliveira</a:t>
            </a:r>
          </a:p>
          <a:p>
            <a:pPr algn="l">
              <a:buFont typeface="Symbol" panose="05050102010706020507" pitchFamily="18" charset="2"/>
              <a:buNone/>
            </a:pPr>
            <a:r>
              <a:rPr lang="pt-BR" sz="2400" b="0" kern="1200" dirty="0" smtClean="0">
                <a:solidFill>
                  <a:srgbClr val="000000"/>
                </a:solidFill>
                <a:latin typeface="Arial Narrow" panose="020B0606020202030204" pitchFamily="34" charset="0"/>
              </a:rPr>
              <a:t>Mayara Carolina Ferreira de Lima</a:t>
            </a:r>
          </a:p>
          <a:p>
            <a:pPr algn="l">
              <a:buFont typeface="Symbol" panose="05050102010706020507" pitchFamily="18" charset="2"/>
              <a:buNone/>
            </a:pPr>
            <a:r>
              <a:rPr lang="pt-BR" sz="2400" b="0" kern="1200" dirty="0" smtClean="0">
                <a:solidFill>
                  <a:srgbClr val="000000"/>
                </a:solidFill>
                <a:latin typeface="Arial Narrow" panose="020B0606020202030204" pitchFamily="34" charset="0"/>
              </a:rPr>
              <a:t>Márcio Siqueira Pereira</a:t>
            </a:r>
          </a:p>
          <a:p>
            <a:pPr algn="l">
              <a:buFont typeface="Symbol" panose="05050102010706020507" pitchFamily="18" charset="2"/>
              <a:buNone/>
            </a:pPr>
            <a:r>
              <a:rPr lang="pt-BR" sz="2400" b="0" kern="1200" dirty="0" smtClean="0">
                <a:solidFill>
                  <a:srgbClr val="000000"/>
                </a:solidFill>
                <a:latin typeface="Arial Narrow" panose="020B0606020202030204" pitchFamily="34" charset="0"/>
              </a:rPr>
              <a:t>Karen Roithmeier Rodrigues</a:t>
            </a:r>
          </a:p>
          <a:p>
            <a:pPr algn="l">
              <a:buFont typeface="Symbol" panose="05050102010706020507" pitchFamily="18" charset="2"/>
              <a:buNone/>
            </a:pPr>
            <a:r>
              <a:rPr lang="pt-BR" sz="2400" b="0" kern="1200" dirty="0" smtClean="0">
                <a:solidFill>
                  <a:srgbClr val="000000"/>
                </a:solidFill>
                <a:latin typeface="Arial Narrow" panose="020B0606020202030204" pitchFamily="34" charset="0"/>
              </a:rPr>
              <a:t>Paulo Henrique Conceição Dias</a:t>
            </a:r>
            <a:endParaRPr lang="pt-BR" sz="2400" b="0" dirty="0">
              <a:latin typeface="Arial Narrow" panose="020B0606020202030204" pitchFamily="34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61747" y="449980"/>
            <a:ext cx="5112543" cy="461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337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7220DE-849B-495D-B9B2-5C050EEFAFC3}" type="datetimeFigureOut">
              <a:rPr lang="pt-BR" smtClean="0"/>
              <a:t>23/06/2020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12841-2282-461C-809C-F5133D98A8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1247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7220DE-849B-495D-B9B2-5C050EEFAFC3}" type="datetimeFigureOut">
              <a:rPr lang="pt-BR" smtClean="0"/>
              <a:t>23/06/2020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12841-2282-461C-809C-F5133D98A8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57547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7220DE-849B-495D-B9B2-5C050EEFAFC3}" type="datetimeFigureOut">
              <a:rPr lang="pt-BR" smtClean="0"/>
              <a:t>23/06/2020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12841-2282-461C-809C-F5133D98A8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6252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7220DE-849B-495D-B9B2-5C050EEFAFC3}" type="datetimeFigureOut">
              <a:rPr lang="pt-BR" smtClean="0"/>
              <a:t>23/06/2020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12841-2282-461C-809C-F5133D98A8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1351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7220DE-849B-495D-B9B2-5C050EEFAFC3}" type="datetimeFigureOut">
              <a:rPr lang="pt-BR" smtClean="0"/>
              <a:t>23/06/2020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12841-2282-461C-809C-F5133D98A8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68768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7220DE-849B-495D-B9B2-5C050EEFAFC3}" type="datetimeFigureOut">
              <a:rPr lang="pt-BR" smtClean="0"/>
              <a:t>23/06/2020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12841-2282-461C-809C-F5133D98A8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3060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7220DE-849B-495D-B9B2-5C050EEFAFC3}" type="datetimeFigureOut">
              <a:rPr lang="pt-BR" smtClean="0"/>
              <a:t>23/06/2020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12841-2282-461C-809C-F5133D98A8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61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7220DE-849B-495D-B9B2-5C050EEFAFC3}" type="datetimeFigureOut">
              <a:rPr lang="pt-BR" smtClean="0"/>
              <a:t>23/06/2020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12841-2282-461C-809C-F5133D98A8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767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7220DE-849B-495D-B9B2-5C050EEFAFC3}" type="datetimeFigureOut">
              <a:rPr lang="pt-BR" smtClean="0"/>
              <a:t>23/06/2020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12841-2282-461C-809C-F5133D98A8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7069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7220DE-849B-495D-B9B2-5C050EEFAFC3}" type="datetimeFigureOut">
              <a:rPr lang="pt-BR" smtClean="0"/>
              <a:t>23/06/2020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12841-2282-461C-809C-F5133D98A8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0644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 smtClean="0"/>
              <a:t>Sumário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400" b="0" kern="1200" dirty="0" smtClean="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212841-2282-461C-809C-F5133D98A8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3021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2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78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941195" y="363575"/>
            <a:ext cx="103605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 smtClean="0">
                <a:latin typeface="Arial Narrow" panose="020B0606020202030204" pitchFamily="34" charset="0"/>
              </a:rPr>
              <a:t>Cálculo de flexão em barras de seção circular (tensão na haste)</a:t>
            </a:r>
            <a:endParaRPr lang="pt-BR" sz="3200" b="1" dirty="0">
              <a:latin typeface="Arial Narrow" panose="020B060602020203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25" y="1153522"/>
            <a:ext cx="3631817" cy="188665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82AA97E0-3518-49C3-92FD-613CEB50E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75" y="4702823"/>
            <a:ext cx="3804257" cy="167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C3851D82-540E-4DCA-9850-B85F05BF8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79" y="3430091"/>
            <a:ext cx="1197096" cy="81231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991FA3E1-8BB1-4863-B9CF-54A0FB6AA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5805" y="3430091"/>
            <a:ext cx="1197096" cy="81231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280DCB0D-EDCB-40FE-900F-CCC8CE3EC0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8308" y="4632614"/>
            <a:ext cx="2510614" cy="122505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xmlns="" id="{FDB9377C-70FF-419A-BEAB-DD6B2FADBC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0503" y="2669116"/>
            <a:ext cx="2406760" cy="233426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xmlns="" id="{C40E5E24-461D-44DC-BC5B-3301605CB5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0501" y="5338050"/>
            <a:ext cx="2406761" cy="1004317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67933" y="1153522"/>
            <a:ext cx="3222686" cy="1921919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6427609" y="4118014"/>
            <a:ext cx="27404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>
                <a:latin typeface="Arial Narrow" panose="020B0606020202030204" pitchFamily="34" charset="0"/>
              </a:rPr>
              <a:t>1 – Referência com o centro </a:t>
            </a:r>
            <a:endParaRPr lang="pt-BR" dirty="0"/>
          </a:p>
        </p:txBody>
      </p:sp>
      <p:sp>
        <p:nvSpPr>
          <p:cNvPr id="15" name="Retângulo 14"/>
          <p:cNvSpPr/>
          <p:nvPr/>
        </p:nvSpPr>
        <p:spPr>
          <a:xfrm>
            <a:off x="6478737" y="6002941"/>
            <a:ext cx="26297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2</a:t>
            </a:r>
            <a:r>
              <a:rPr lang="pt-BR" b="1" dirty="0" smtClean="0">
                <a:latin typeface="Arial Narrow" panose="020B0606020202030204" pitchFamily="34" charset="0"/>
              </a:rPr>
              <a:t> – Referência com a haste </a:t>
            </a:r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7D004AEC-7991-4040-8DE4-358B5B836B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8309" y="2669117"/>
            <a:ext cx="2776450" cy="1354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82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473D7123-6E25-4E81-8147-B3572C580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08" y="2181285"/>
            <a:ext cx="3120713" cy="140336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8152CC91-5E67-4409-B970-958DD9077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28" y="1876263"/>
            <a:ext cx="4796573" cy="1708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554DE173-256D-4DC2-BA47-C589193C9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378" y="4181676"/>
            <a:ext cx="3201385" cy="2173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48FF9C73-264F-443C-9D90-BE4524EC1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308" y="4622719"/>
            <a:ext cx="3901587" cy="173273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9051" y="1830336"/>
            <a:ext cx="2972070" cy="246385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67505C57-B2AE-4D52-9DAF-00489B241C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9705" y="4957877"/>
            <a:ext cx="2971415" cy="1239941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701040" y="749194"/>
            <a:ext cx="10637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000000"/>
                </a:solidFill>
                <a:latin typeface="Arial Narrow" panose="020B0606020202030204" pitchFamily="34" charset="0"/>
              </a:rPr>
              <a:t>Cálculo de torção em barras de seção circular (torção no cilindro da chave)</a:t>
            </a:r>
            <a:endParaRPr lang="pt-BR" sz="2800" b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46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14" y="1432359"/>
            <a:ext cx="4605547" cy="283876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4173059E-0B06-423C-AE1B-3A62E403B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114" y="4812521"/>
            <a:ext cx="5006937" cy="160487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FA5E1EA2-81F7-40E3-9C31-B703BBD8D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660" y="1850079"/>
            <a:ext cx="2680946" cy="112818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C0A36F58-FBCA-4903-BD6D-BCAF6062D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660" y="3245338"/>
            <a:ext cx="2680947" cy="1249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052D5B81-0B10-4040-A639-A4729357F9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3858" y="1287201"/>
            <a:ext cx="2783618" cy="17727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E05C7BC6-5BE5-4A09-9533-704B819DDC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3858" y="3437013"/>
            <a:ext cx="2783617" cy="147971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E5DC2236-87AB-4980-9F26-FE1B702E99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7367" y="5275885"/>
            <a:ext cx="2783617" cy="1259202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3440735" y="513882"/>
            <a:ext cx="55531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Arial Narrow" panose="020B0606020202030204" pitchFamily="34" charset="0"/>
              </a:rPr>
              <a:t>Cálculo de margem de segurança</a:t>
            </a:r>
            <a:endParaRPr lang="pt-BR" sz="3200" b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135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07563" y="1473252"/>
            <a:ext cx="336697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pt-BR" sz="2400" dirty="0" smtClean="0">
                <a:latin typeface="Arial Narrow" panose="020B0606020202030204" pitchFamily="34" charset="0"/>
              </a:rPr>
              <a:t>* Observando CMM</a:t>
            </a:r>
          </a:p>
          <a:p>
            <a:pPr>
              <a:lnSpc>
                <a:spcPct val="200000"/>
              </a:lnSpc>
            </a:pPr>
            <a:r>
              <a:rPr lang="pt-BR" sz="2400" dirty="0" smtClean="0">
                <a:latin typeface="Arial Narrow" panose="020B0606020202030204" pitchFamily="34" charset="0"/>
              </a:rPr>
              <a:t>* Modelando croquis</a:t>
            </a:r>
          </a:p>
          <a:p>
            <a:pPr>
              <a:lnSpc>
                <a:spcPct val="200000"/>
              </a:lnSpc>
            </a:pPr>
            <a:r>
              <a:rPr lang="pt-BR" sz="2400" dirty="0" smtClean="0">
                <a:latin typeface="Arial Narrow" panose="020B0606020202030204" pitchFamily="34" charset="0"/>
              </a:rPr>
              <a:t>* Acompanhamento em aula</a:t>
            </a:r>
          </a:p>
          <a:p>
            <a:pPr>
              <a:lnSpc>
                <a:spcPct val="200000"/>
              </a:lnSpc>
            </a:pPr>
            <a:r>
              <a:rPr lang="pt-BR" sz="2400" dirty="0" smtClean="0">
                <a:latin typeface="Arial Narrow" panose="020B0606020202030204" pitchFamily="34" charset="0"/>
              </a:rPr>
              <a:t>* 1° Protótipo</a:t>
            </a:r>
          </a:p>
          <a:p>
            <a:pPr>
              <a:lnSpc>
                <a:spcPct val="200000"/>
              </a:lnSpc>
            </a:pPr>
            <a:r>
              <a:rPr lang="pt-BR" sz="2400" dirty="0" smtClean="0">
                <a:latin typeface="Arial Narrow" panose="020B0606020202030204" pitchFamily="34" charset="0"/>
              </a:rPr>
              <a:t>* Otimização ergométrica</a:t>
            </a:r>
          </a:p>
          <a:p>
            <a:pPr>
              <a:lnSpc>
                <a:spcPct val="200000"/>
              </a:lnSpc>
            </a:pPr>
            <a:r>
              <a:rPr lang="pt-BR" sz="2400" dirty="0" smtClean="0">
                <a:latin typeface="Arial Narrow" panose="020B0606020202030204" pitchFamily="34" charset="0"/>
              </a:rPr>
              <a:t>* Alivio de massa</a:t>
            </a:r>
            <a:endParaRPr lang="pt-BR" sz="2400" dirty="0">
              <a:latin typeface="Arial Narrow" panose="020B0606020202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C30F270C-15B0-48BE-9E9D-CD59A2CCA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493" y="1905540"/>
            <a:ext cx="1747990" cy="120233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0B9F30EB-EEA1-403A-A62E-46A31A6D8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037" y="1905540"/>
            <a:ext cx="1563117" cy="150435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5FFB33FC-61FE-4706-A559-49E402FA9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9698" y="1905540"/>
            <a:ext cx="1731678" cy="1172749"/>
          </a:xfrm>
          <a:prstGeom prst="rect">
            <a:avLst/>
          </a:prstGeom>
        </p:spPr>
      </p:pic>
      <p:pic>
        <p:nvPicPr>
          <p:cNvPr id="6" name="Espaço Reservado para Conteúdo 11">
            <a:extLst>
              <a:ext uri="{FF2B5EF4-FFF2-40B4-BE49-F238E27FC236}">
                <a16:creationId xmlns:a16="http://schemas.microsoft.com/office/drawing/2014/main" xmlns="" id="{86B630FE-D8BB-47F9-B4CD-249CAD0C74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287" y="3857178"/>
            <a:ext cx="1731677" cy="1666574"/>
          </a:xfrm>
          <a:prstGeom prst="rect">
            <a:avLst/>
          </a:prstGeom>
        </p:spPr>
      </p:pic>
      <p:pic>
        <p:nvPicPr>
          <p:cNvPr id="7" name="Imagem 6" descr="Uma imagem contendo peças de metal&#10;&#10;Descrição gerada automaticamente">
            <a:extLst>
              <a:ext uri="{FF2B5EF4-FFF2-40B4-BE49-F238E27FC236}">
                <a16:creationId xmlns:a16="http://schemas.microsoft.com/office/drawing/2014/main" xmlns="" id="{99042EEA-2EBA-456A-8FD9-416D05F207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6971" y="3857178"/>
            <a:ext cx="1731678" cy="117274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B771547B-2DF1-4024-95AE-B4A1BDF62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037" y="3735410"/>
            <a:ext cx="1858203" cy="178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BF55D64A-8CAA-41B6-ACB3-0C8FB9865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0658" y="1905540"/>
            <a:ext cx="1994937" cy="135103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4A55FB9A-2619-4DD8-8D4C-C2127B7F92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27691" y="3857178"/>
            <a:ext cx="1731676" cy="1666574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3217626" y="563969"/>
            <a:ext cx="58472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 smtClean="0">
                <a:latin typeface="Arial Narrow" panose="020B0606020202030204" pitchFamily="34" charset="0"/>
              </a:rPr>
              <a:t>6 – Evolução do projeto e Trade-Off</a:t>
            </a:r>
            <a:endParaRPr lang="pt-BR" sz="3200" b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34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" y="514193"/>
            <a:ext cx="11232218" cy="581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494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6542" y="1308667"/>
            <a:ext cx="5376856" cy="4857764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3550179" y="476269"/>
            <a:ext cx="36327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b="1" dirty="0" smtClean="0">
                <a:latin typeface="Arial Narrow" panose="020B0606020202030204" pitchFamily="34" charset="0"/>
              </a:rPr>
              <a:t>7 – Resultado Final</a:t>
            </a:r>
            <a:endParaRPr lang="pt-BR" sz="3600" b="1" dirty="0">
              <a:latin typeface="Arial Narrow" panose="020B060602020203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514" y="2222322"/>
            <a:ext cx="3205455" cy="348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3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4384305" y="574155"/>
            <a:ext cx="27773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b="1" dirty="0" smtClean="0">
                <a:latin typeface="Arial Narrow" panose="020B0606020202030204" pitchFamily="34" charset="0"/>
              </a:rPr>
              <a:t>8 - Conclusão</a:t>
            </a:r>
            <a:endParaRPr lang="pt-BR" sz="3600" b="1" dirty="0">
              <a:latin typeface="Arial Narrow" panose="020B0606020202030204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2750839" y="1337981"/>
            <a:ext cx="700677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 smtClean="0">
                <a:latin typeface="Arial Narrow" panose="020B0606020202030204" pitchFamily="34" charset="0"/>
              </a:rPr>
              <a:t>* Desafio</a:t>
            </a:r>
          </a:p>
          <a:p>
            <a:r>
              <a:rPr lang="pt-BR" sz="4000" b="1" dirty="0" smtClean="0">
                <a:latin typeface="Arial Narrow" panose="020B0606020202030204" pitchFamily="34" charset="0"/>
              </a:rPr>
              <a:t>* Trabalho em equipe</a:t>
            </a:r>
          </a:p>
          <a:p>
            <a:r>
              <a:rPr lang="pt-BR" sz="4000" b="1" dirty="0" smtClean="0">
                <a:latin typeface="Arial Narrow" panose="020B0606020202030204" pitchFamily="34" charset="0"/>
              </a:rPr>
              <a:t>* Desenvolvimento interpessoal</a:t>
            </a:r>
          </a:p>
          <a:p>
            <a:r>
              <a:rPr lang="pt-BR" sz="4000" b="1" dirty="0" smtClean="0">
                <a:latin typeface="Arial Narrow" panose="020B0606020202030204" pitchFamily="34" charset="0"/>
              </a:rPr>
              <a:t>* Aprendizado na prática</a:t>
            </a:r>
          </a:p>
          <a:p>
            <a:r>
              <a:rPr lang="pt-BR" sz="4000" b="1" dirty="0" smtClean="0">
                <a:latin typeface="Arial Narrow" panose="020B0606020202030204" pitchFamily="34" charset="0"/>
              </a:rPr>
              <a:t>* Produto final</a:t>
            </a:r>
            <a:endParaRPr lang="pt-BR" sz="4000" b="1" dirty="0">
              <a:latin typeface="Arial Narrow" panose="020B060602020203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736" y="4948740"/>
            <a:ext cx="856297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77606" y="733921"/>
            <a:ext cx="1748212" cy="517359"/>
          </a:xfrm>
        </p:spPr>
        <p:txBody>
          <a:bodyPr>
            <a:noAutofit/>
          </a:bodyPr>
          <a:lstStyle/>
          <a:p>
            <a:r>
              <a:rPr lang="pt-BR" sz="3600" dirty="0" smtClean="0"/>
              <a:t>Sumário</a:t>
            </a:r>
            <a:endParaRPr lang="pt-BR" sz="3600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1169" y="2261937"/>
            <a:ext cx="5583134" cy="2736830"/>
          </a:xfrm>
          <a:prstGeom prst="rect">
            <a:avLst/>
          </a:prstGeom>
        </p:spPr>
      </p:pic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4206" y="1852864"/>
            <a:ext cx="4343400" cy="3811588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000" b="1" dirty="0">
                <a:latin typeface="Arial Narrow" panose="020B0606020202030204" pitchFamily="34" charset="0"/>
              </a:rPr>
              <a:t>Projeto Integrador Transversal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000" b="1" dirty="0">
                <a:latin typeface="Arial Narrow" panose="020B0606020202030204" pitchFamily="34" charset="0"/>
              </a:rPr>
              <a:t>Ferramenta e sua necessidade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000" b="1" dirty="0">
                <a:latin typeface="Arial Narrow" panose="020B0606020202030204" pitchFamily="34" charset="0"/>
              </a:rPr>
              <a:t>Desenho dimensional da ferramenta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000" b="1" dirty="0">
                <a:latin typeface="Arial Narrow" panose="020B0606020202030204" pitchFamily="34" charset="0"/>
              </a:rPr>
              <a:t>Material escolhido para a Ferramenta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000" b="1" dirty="0">
                <a:latin typeface="Arial Narrow" panose="020B0606020202030204" pitchFamily="34" charset="0"/>
              </a:rPr>
              <a:t>Desenvolvimento analítico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000" b="1" dirty="0">
                <a:latin typeface="Arial Narrow" panose="020B0606020202030204" pitchFamily="34" charset="0"/>
              </a:rPr>
              <a:t>Evolução do projeto e Trade-Off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000" b="1" dirty="0">
                <a:latin typeface="Arial Narrow" panose="020B0606020202030204" pitchFamily="34" charset="0"/>
              </a:rPr>
              <a:t>Resultado Final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000" b="1" dirty="0">
                <a:latin typeface="Arial Narrow" panose="020B0606020202030204" pitchFamily="34" charset="0"/>
              </a:rPr>
              <a:t>Conclusão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879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779630" y="1163149"/>
            <a:ext cx="374424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 smtClean="0">
                <a:latin typeface="Arial Narrow" panose="020B0606020202030204" pitchFamily="34" charset="0"/>
              </a:rPr>
              <a:t>* Objetivo do projeto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400" b="1" dirty="0" smtClean="0">
              <a:latin typeface="Arial Narrow" panose="020B0606020202030204" pitchFamily="34" charset="0"/>
            </a:endParaRPr>
          </a:p>
          <a:p>
            <a:r>
              <a:rPr lang="pt-BR" sz="2400" b="1" dirty="0" smtClean="0">
                <a:latin typeface="Arial Narrow" panose="020B0606020202030204" pitchFamily="34" charset="0"/>
              </a:rPr>
              <a:t>* Grupos participantes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400" b="1" dirty="0" smtClean="0">
              <a:latin typeface="Arial Narrow" panose="020B0606020202030204" pitchFamily="34" charset="0"/>
            </a:endParaRPr>
          </a:p>
          <a:p>
            <a:r>
              <a:rPr lang="pt-BR" sz="2400" b="1" dirty="0" smtClean="0">
                <a:latin typeface="Arial Narrow" panose="020B0606020202030204" pitchFamily="34" charset="0"/>
              </a:rPr>
              <a:t>* Ferramentas dos grupos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400" b="1" dirty="0" smtClean="0">
              <a:latin typeface="Arial Narrow" panose="020B0606020202030204" pitchFamily="34" charset="0"/>
            </a:endParaRPr>
          </a:p>
          <a:p>
            <a:r>
              <a:rPr lang="pt-BR" sz="2400" b="1" dirty="0" smtClean="0">
                <a:latin typeface="Arial Narrow" panose="020B0606020202030204" pitchFamily="34" charset="0"/>
              </a:rPr>
              <a:t>* Ferramenta do grupo Delta</a:t>
            </a:r>
          </a:p>
          <a:p>
            <a:endParaRPr lang="pt-BR" sz="3200" dirty="0">
              <a:latin typeface="Arial Narrow" panose="020B060602020203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30" y="4498617"/>
            <a:ext cx="5245768" cy="200407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8021" y="3731293"/>
            <a:ext cx="4153006" cy="277139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0625" y="556672"/>
            <a:ext cx="3111818" cy="277606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1611" y="652924"/>
            <a:ext cx="2449416" cy="2776069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779630" y="352129"/>
            <a:ext cx="52709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latin typeface="Arial Narrow" panose="020B0606020202030204" pitchFamily="34" charset="0"/>
              </a:rPr>
              <a:t>1</a:t>
            </a:r>
            <a:r>
              <a:rPr lang="pt-BR" sz="3200" b="1" dirty="0" smtClean="0">
                <a:latin typeface="Arial Narrow" panose="020B0606020202030204" pitchFamily="34" charset="0"/>
              </a:rPr>
              <a:t> - Projeto Integrador Universal</a:t>
            </a:r>
            <a:endParaRPr lang="pt-BR" sz="3200" b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81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/>
          <p:cNvSpPr/>
          <p:nvPr/>
        </p:nvSpPr>
        <p:spPr>
          <a:xfrm>
            <a:off x="737936" y="5593080"/>
            <a:ext cx="6024407" cy="71962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36" y="1785262"/>
            <a:ext cx="2871537" cy="346635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4628" y="3641851"/>
            <a:ext cx="3708644" cy="267085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3604" y="1897340"/>
            <a:ext cx="2588739" cy="3258024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737933" y="5611391"/>
            <a:ext cx="60244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Utilizando a chave de retenção do cilindro de alta pressão 50400 aperte a porca (4-480) (Torque de aperto: 20 N.m (14 lbf.ft).</a:t>
            </a:r>
            <a:endParaRPr lang="pt-BR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737937" y="257128"/>
            <a:ext cx="60244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 smtClean="0">
                <a:latin typeface="Arial Narrow" panose="020B0606020202030204" pitchFamily="34" charset="0"/>
              </a:rPr>
              <a:t>2 - Ferramenta e suas necessidades</a:t>
            </a:r>
            <a:endParaRPr lang="pt-BR" sz="3200" b="1" dirty="0">
              <a:latin typeface="Arial Narrow" panose="020B0606020202030204" pitchFamily="3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4628" y="439741"/>
            <a:ext cx="3858624" cy="2778867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1354375" y="963823"/>
            <a:ext cx="47915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 smtClean="0">
                <a:solidFill>
                  <a:srgbClr val="FF0000"/>
                </a:solidFill>
                <a:latin typeface="Arial Narrow" panose="020B0606020202030204" pitchFamily="34" charset="0"/>
              </a:rPr>
              <a:t>Chave de retenção para cilindro (470)</a:t>
            </a:r>
            <a:endParaRPr lang="pt-BR" b="1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63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44" y="1283015"/>
            <a:ext cx="10190469" cy="4995865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2549790" y="409694"/>
            <a:ext cx="65437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 smtClean="0">
                <a:latin typeface="Arial Narrow" panose="020B0606020202030204" pitchFamily="34" charset="0"/>
              </a:rPr>
              <a:t>3 – Desenho dimensional da ferramenta</a:t>
            </a:r>
            <a:endParaRPr lang="pt-BR" sz="3200" b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912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784615" y="426788"/>
            <a:ext cx="66014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 smtClean="0">
                <a:latin typeface="Arial Narrow" panose="020B0606020202030204" pitchFamily="34" charset="0"/>
              </a:rPr>
              <a:t>4 – Material escolhido para a ferramenta</a:t>
            </a:r>
            <a:endParaRPr lang="pt-BR" sz="3200" b="1" dirty="0">
              <a:latin typeface="Arial Narrow" panose="020B0606020202030204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411480" y="1162109"/>
            <a:ext cx="747350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BR" sz="2400" b="1" dirty="0">
                <a:latin typeface="Arial Narrow" panose="020B0606020202030204" pitchFamily="34" charset="0"/>
              </a:rPr>
              <a:t> </a:t>
            </a:r>
            <a:r>
              <a:rPr lang="pt-BR" sz="2800" b="1" dirty="0" smtClean="0">
                <a:latin typeface="Arial Narrow" panose="020B0606020202030204" pitchFamily="34" charset="0"/>
              </a:rPr>
              <a:t>Aço Cromo – Vanádio SAE 6150</a:t>
            </a:r>
          </a:p>
          <a:p>
            <a:pPr>
              <a:lnSpc>
                <a:spcPct val="150000"/>
              </a:lnSpc>
            </a:pPr>
            <a:r>
              <a:rPr lang="pt-BR" sz="2000" b="1" dirty="0" smtClean="0">
                <a:latin typeface="Arial Narrow" panose="020B0606020202030204" pitchFamily="34" charset="0"/>
              </a:rPr>
              <a:t>* Observação de ferramentas em ambiente de trabalho;</a:t>
            </a:r>
          </a:p>
          <a:p>
            <a:pPr>
              <a:lnSpc>
                <a:spcPct val="150000"/>
              </a:lnSpc>
            </a:pPr>
            <a:r>
              <a:rPr lang="pt-BR" sz="2000" b="1" dirty="0" smtClean="0">
                <a:latin typeface="Arial Narrow" panose="020B0606020202030204" pitchFamily="34" charset="0"/>
              </a:rPr>
              <a:t>*Pesquisa de materiais de ferramentas de aperto existentes no mercado;</a:t>
            </a:r>
          </a:p>
          <a:p>
            <a:pPr>
              <a:lnSpc>
                <a:spcPct val="150000"/>
              </a:lnSpc>
            </a:pPr>
            <a:r>
              <a:rPr lang="pt-BR" sz="2000" b="1" dirty="0" smtClean="0">
                <a:latin typeface="Arial Narrow" panose="020B0606020202030204" pitchFamily="34" charset="0"/>
              </a:rPr>
              <a:t>* Cromo oferece dureza e proteção contra oxidação;</a:t>
            </a:r>
          </a:p>
          <a:p>
            <a:pPr>
              <a:lnSpc>
                <a:spcPct val="150000"/>
              </a:lnSpc>
            </a:pPr>
            <a:r>
              <a:rPr lang="pt-BR" sz="2000" b="1" dirty="0" smtClean="0">
                <a:latin typeface="Arial Narrow" panose="020B0606020202030204" pitchFamily="34" charset="0"/>
              </a:rPr>
              <a:t>*Vanádio proporciona resistência ao desgaste.</a:t>
            </a:r>
            <a:endParaRPr lang="pt-BR" sz="2000" b="1" dirty="0">
              <a:latin typeface="Arial Narrow" panose="020B0606020202030204" pitchFamily="34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" y="4130040"/>
            <a:ext cx="6427345" cy="206662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1662" y="1341120"/>
            <a:ext cx="4002218" cy="485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864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777240" y="1777036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800" dirty="0" smtClean="0">
                <a:latin typeface="Arial Narrow" panose="020B0606020202030204" pitchFamily="34" charset="0"/>
              </a:rPr>
              <a:t>* Cálculo de tensão de esmagamento na superfície de contato entre a ferramenta e o cilindro;</a:t>
            </a:r>
          </a:p>
          <a:p>
            <a:r>
              <a:rPr lang="pt-BR" sz="2800" dirty="0" smtClean="0">
                <a:latin typeface="Arial Narrow" panose="020B0606020202030204" pitchFamily="34" charset="0"/>
              </a:rPr>
              <a:t>* Cálculo de torção em barras de seção transversal não circular (torção no dente);</a:t>
            </a:r>
          </a:p>
          <a:p>
            <a:r>
              <a:rPr lang="pt-BR" sz="2800" dirty="0" smtClean="0">
                <a:latin typeface="Arial Narrow" panose="020B0606020202030204" pitchFamily="34" charset="0"/>
              </a:rPr>
              <a:t>* Cálculo de flexão em barras de seção circular (tensão na haste);</a:t>
            </a:r>
          </a:p>
          <a:p>
            <a:r>
              <a:rPr lang="pt-BR" sz="2800" dirty="0" smtClean="0">
                <a:latin typeface="Arial Narrow" panose="020B0606020202030204" pitchFamily="34" charset="0"/>
              </a:rPr>
              <a:t>* Cálculo de torção em barras de seção circular (torção no cilindro da chave);</a:t>
            </a:r>
          </a:p>
          <a:p>
            <a:r>
              <a:rPr lang="pt-BR" sz="2800" dirty="0" smtClean="0">
                <a:latin typeface="Arial Narrow" panose="020B0606020202030204" pitchFamily="34" charset="0"/>
              </a:rPr>
              <a:t>* Cálculo de margem de segurança.</a:t>
            </a:r>
            <a:endParaRPr lang="pt-BR" sz="2800" dirty="0">
              <a:latin typeface="Arial Narrow" panose="020B060602020203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986" y="2401765"/>
            <a:ext cx="5113320" cy="3151745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3425277" y="714494"/>
            <a:ext cx="49904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 smtClean="0">
                <a:latin typeface="Arial Narrow" panose="020B0606020202030204" pitchFamily="34" charset="0"/>
              </a:rPr>
              <a:t>5 – Desenvolvimento analítico</a:t>
            </a:r>
            <a:endParaRPr lang="pt-BR" sz="3200" b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33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254143" y="756842"/>
            <a:ext cx="977515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000000"/>
                </a:solidFill>
                <a:latin typeface="Arial Narrow" panose="020B0606020202030204" pitchFamily="34" charset="0"/>
              </a:rPr>
              <a:t>Cálculo de tensão de esmagamento na superfície de contato entre a ferramenta e o cilindro</a:t>
            </a:r>
            <a:r>
              <a:rPr lang="pt-BR" sz="3200" b="1" dirty="0" smtClean="0">
                <a:latin typeface="Arial Narrow" panose="020B0606020202030204" pitchFamily="34" charset="0"/>
              </a:rPr>
              <a:t> </a:t>
            </a:r>
            <a:endParaRPr lang="pt-BR" sz="3200" dirty="0">
              <a:latin typeface="Arial Narrow" panose="020B060602020203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46" y="2483812"/>
            <a:ext cx="5087647" cy="373410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720" y="2483813"/>
            <a:ext cx="1923407" cy="1994316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6141720" y="4740592"/>
            <a:ext cx="20878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 smtClean="0"/>
              <a:t>T = Torque [Nm]</a:t>
            </a:r>
          </a:p>
          <a:p>
            <a:r>
              <a:rPr lang="pt-BR" dirty="0" smtClean="0"/>
              <a:t>t = Tensão [N/mm²]</a:t>
            </a:r>
          </a:p>
          <a:p>
            <a:r>
              <a:rPr lang="pt-BR" dirty="0" smtClean="0"/>
              <a:t>F = Força [N]</a:t>
            </a:r>
          </a:p>
          <a:p>
            <a:r>
              <a:rPr lang="pt-BR" dirty="0" smtClean="0"/>
              <a:t>A = Área [m²]</a:t>
            </a:r>
          </a:p>
          <a:p>
            <a:r>
              <a:rPr lang="pt-BR" dirty="0" smtClean="0"/>
              <a:t>b = Braço [m]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2483812"/>
            <a:ext cx="2625963" cy="225678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400" y="5390344"/>
            <a:ext cx="2625963" cy="82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0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1921BCE3-1BD2-4D1B-BE1C-FED976B8F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4015" y="2670269"/>
            <a:ext cx="2715444" cy="101626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EA3C30CF-B38C-4EBF-BA2E-7DB47FB08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012" y="1430464"/>
            <a:ext cx="2715447" cy="55894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799378D8-78D2-424C-950D-5D55750B8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4012" y="2053031"/>
            <a:ext cx="2715447" cy="55894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B8C5A23B-76AC-4B33-B4D9-07F20FFC7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1571" y="4368431"/>
            <a:ext cx="3740565" cy="188247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A0729E71-A11E-4124-9106-53CE851039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9484" y="1793951"/>
            <a:ext cx="2567196" cy="31852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ACF3BEE0-51CF-4BE3-995E-C3A8D4AA38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9484" y="5424314"/>
            <a:ext cx="2615274" cy="82658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161" y="1709936"/>
            <a:ext cx="4151736" cy="4419983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391161" y="468785"/>
            <a:ext cx="113283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 smtClean="0">
                <a:latin typeface="Arial Narrow" panose="020B0606020202030204" pitchFamily="34" charset="0"/>
              </a:rPr>
              <a:t>Cálculo de torção em barras de seção transversal não circular (torção no dente)</a:t>
            </a:r>
            <a:endParaRPr lang="pt-BR" sz="2800" b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98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377</Words>
  <Application>Microsoft Office PowerPoint</Application>
  <PresentationFormat>Widescreen</PresentationFormat>
  <Paragraphs>59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1" baseType="lpstr">
      <vt:lpstr>Arial</vt:lpstr>
      <vt:lpstr>Arial Narrow</vt:lpstr>
      <vt:lpstr>Calibri</vt:lpstr>
      <vt:lpstr>Symbol</vt:lpstr>
      <vt:lpstr>Tema do Office</vt:lpstr>
      <vt:lpstr>Apresentação do PowerPoint</vt:lpstr>
      <vt:lpstr>Sumário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MICROBOARD</dc:creator>
  <cp:lastModifiedBy>MICROBOARD</cp:lastModifiedBy>
  <cp:revision>21</cp:revision>
  <dcterms:created xsi:type="dcterms:W3CDTF">2020-06-22T20:38:09Z</dcterms:created>
  <dcterms:modified xsi:type="dcterms:W3CDTF">2020-06-23T21:43:21Z</dcterms:modified>
</cp:coreProperties>
</file>